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8191500" cy="10477500"/>
  <p:notesSz cx="6858000" cy="9144000"/>
  <p:embeddedFontLst>
    <p:embeddedFont>
      <p:font typeface="Gmarket Sans Light" panose="020B0600000101010101" charset="-127"/>
      <p:regular r:id="rId5"/>
    </p:embeddedFont>
    <p:embeddedFont>
      <p:font typeface="Gmarket Sans Medium" panose="020B0600000101010101" charset="-127"/>
      <p:regular r:id="rId6"/>
    </p:embeddedFont>
    <p:embeddedFont>
      <p:font typeface="Gong Gothic Bold" panose="020B0600000101010101" charset="-127"/>
      <p:bold r:id="rId7"/>
    </p:embeddedFont>
    <p:embeddedFont>
      <p:font typeface="Gong Gothic Light" panose="020B0600000101010101" charset="-127"/>
      <p:regular r:id="rId8"/>
    </p:embeddedFont>
    <p:embeddedFont>
      <p:font typeface="Pretendard Medium" panose="020B0600000101010101" charset="-127"/>
      <p:bold r:id="rId9"/>
    </p:embeddedFont>
    <p:embeddedFont>
      <p:font typeface="Pretendard Regular" panose="020B0600000101010101" charset="-127"/>
      <p:regular r:id="rId10"/>
    </p:embeddedFont>
    <p:embeddedFont>
      <p:font typeface="Pretendard SemiBold" panose="020B0600000101010101" charset="-127"/>
      <p:bold r:id="rId11"/>
    </p:embeddedFont>
    <p:embeddedFont>
      <p:font typeface="G마켓 산스 TTF Light" panose="02000000000000000000" pitchFamily="2" charset="-127"/>
      <p:regular r:id="rId12"/>
    </p:embeddedFont>
    <p:embeddedFont>
      <p:font typeface="맑은 고딕" panose="020B0503020000020004" pitchFamily="50" charset="-127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2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presProps" Target="presProps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BEA9F-A921-4430-9F1F-2EC91C78C7B0}" type="datetimeFigureOut">
              <a:rPr lang="ko-KR" altLang="en-US" smtClean="0"/>
              <a:t>2025-11-12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222500" y="1143000"/>
            <a:ext cx="2413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3DA8E-DD3D-4558-AF5D-B40240A1F8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97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3DA8E-DD3D-4558-AF5D-B40240A1F8E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459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실내, 컴퓨터, 기계, 사무실 건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544BD5-997B-D426-30AB-427D2DCD4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575" y="-19050"/>
            <a:ext cx="10026650" cy="73167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0" y="5842000"/>
            <a:ext cx="9664700" cy="4635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00" y="5562600"/>
            <a:ext cx="8242300" cy="4914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35300" y="7581900"/>
            <a:ext cx="4292600" cy="1168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6500" b="0" i="0" u="none" strike="noStrike" spc="-200">
                <a:solidFill>
                  <a:srgbClr val="CE2900"/>
                </a:solidFill>
                <a:latin typeface="Gong Gothic Bold"/>
              </a:rPr>
              <a:t>LASER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9400" y="6578600"/>
            <a:ext cx="43307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7109"/>
              </a:lnSpc>
            </a:pPr>
            <a:r>
              <a:rPr lang="ko-KR" sz="2300" b="0" i="0" u="none" strike="noStrike" spc="-100">
                <a:solidFill>
                  <a:srgbClr val="000000"/>
                </a:solidFill>
                <a:ea typeface="Gong Gothic Light"/>
              </a:rPr>
              <a:t>합리적인</a:t>
            </a:r>
            <a:r>
              <a:rPr lang="en-US" sz="2300" b="0" i="0" u="none" strike="noStrike" spc="-100">
                <a:solidFill>
                  <a:srgbClr val="CE2900"/>
                </a:solidFill>
                <a:latin typeface="Gong Gothic Light"/>
              </a:rPr>
              <a:t> </a:t>
            </a:r>
            <a:r>
              <a:rPr lang="ko-KR" sz="2300" b="0" i="0" u="none" strike="noStrike" spc="-100">
                <a:solidFill>
                  <a:srgbClr val="CE2900"/>
                </a:solidFill>
                <a:ea typeface="Gong Gothic Light"/>
              </a:rPr>
              <a:t>선택</a:t>
            </a:r>
            <a:r>
              <a:rPr lang="en-US" sz="2300" b="0" i="0" u="none" strike="noStrike" spc="-100">
                <a:solidFill>
                  <a:srgbClr val="000000"/>
                </a:solidFill>
                <a:latin typeface="Gong Gothic Light"/>
              </a:rPr>
              <a:t> </a:t>
            </a:r>
            <a:r>
              <a:rPr lang="ko-KR" sz="2300" b="0" i="0" u="none" strike="noStrike" spc="-100">
                <a:solidFill>
                  <a:srgbClr val="000000"/>
                </a:solidFill>
                <a:ea typeface="Gong Gothic Light"/>
              </a:rPr>
              <a:t>믿을</a:t>
            </a:r>
            <a:r>
              <a:rPr lang="en-US" sz="2300" b="0" i="0" u="none" strike="noStrike" spc="-100">
                <a:solidFill>
                  <a:srgbClr val="000000"/>
                </a:solidFill>
                <a:latin typeface="Gong Gothic Light"/>
              </a:rPr>
              <a:t> </a:t>
            </a:r>
            <a:r>
              <a:rPr lang="ko-KR" sz="2300" b="0" i="0" u="none" strike="noStrike" spc="-100">
                <a:solidFill>
                  <a:srgbClr val="000000"/>
                </a:solidFill>
                <a:ea typeface="Gong Gothic Light"/>
              </a:rPr>
              <a:t>수</a:t>
            </a:r>
            <a:r>
              <a:rPr lang="en-US" sz="2300" b="0" i="0" u="none" strike="noStrike" spc="-100">
                <a:solidFill>
                  <a:srgbClr val="000000"/>
                </a:solidFill>
                <a:latin typeface="Gong Gothic Light"/>
              </a:rPr>
              <a:t> </a:t>
            </a:r>
            <a:r>
              <a:rPr lang="ko-KR" sz="2300" b="0" i="0" u="none" strike="noStrike" spc="-100">
                <a:solidFill>
                  <a:srgbClr val="000000"/>
                </a:solidFill>
                <a:ea typeface="Gong Gothic Light"/>
              </a:rPr>
              <a:t>있는</a:t>
            </a:r>
            <a:r>
              <a:rPr lang="en-US" sz="2300" b="0" i="0" u="none" strike="noStrike" spc="-100">
                <a:solidFill>
                  <a:srgbClr val="000000"/>
                </a:solidFill>
                <a:latin typeface="Gong Gothic Light"/>
              </a:rPr>
              <a:t> </a:t>
            </a:r>
            <a:r>
              <a:rPr lang="ko-KR" sz="2300" b="0" i="0" u="none" strike="noStrike" spc="-100">
                <a:solidFill>
                  <a:srgbClr val="CE2900"/>
                </a:solidFill>
                <a:ea typeface="Gong Gothic Light"/>
              </a:rPr>
              <a:t>성능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 rot="5400000">
            <a:off x="2273300" y="9601200"/>
            <a:ext cx="952500" cy="25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 rot="5400000">
            <a:off x="4953000" y="9601200"/>
            <a:ext cx="952500" cy="25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0" y="7086600"/>
            <a:ext cx="5562600" cy="508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304800" y="-469900"/>
            <a:ext cx="2311400" cy="2311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79400" y="7188200"/>
            <a:ext cx="46101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700" b="0" i="0" u="none" strike="noStrike">
                <a:solidFill>
                  <a:srgbClr val="FFFFFF"/>
                </a:solidFill>
                <a:ea typeface="Gmarket Sans Medium"/>
              </a:rPr>
              <a:t>소모품</a:t>
            </a:r>
            <a:r>
              <a:rPr lang="en-US" sz="1700" b="0" i="0" u="none" strike="noStrike">
                <a:solidFill>
                  <a:srgbClr val="FFFFFF"/>
                </a:solidFill>
                <a:latin typeface="Gmarket Sans Medium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Gmarket Sans Medium"/>
              </a:rPr>
              <a:t>없이</a:t>
            </a:r>
            <a:r>
              <a:rPr lang="en-US" sz="1700" b="0" i="0" u="none" strike="noStrike">
                <a:solidFill>
                  <a:srgbClr val="FFFFFF"/>
                </a:solidFill>
                <a:latin typeface="Gmarket Sans Medium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Gmarket Sans Medium"/>
              </a:rPr>
              <a:t>정확하고</a:t>
            </a:r>
            <a:r>
              <a:rPr lang="en-US" sz="1700" b="0" i="0" u="none" strike="noStrike">
                <a:solidFill>
                  <a:srgbClr val="FFFFFF"/>
                </a:solidFill>
                <a:latin typeface="Gmarket Sans Medium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Gmarket Sans Medium"/>
              </a:rPr>
              <a:t>일관된</a:t>
            </a:r>
            <a:r>
              <a:rPr lang="en-US" sz="1700" b="0" i="0" u="none" strike="noStrike">
                <a:solidFill>
                  <a:srgbClr val="FFFFFF"/>
                </a:solidFill>
                <a:latin typeface="Gmarket Sans Medium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Gmarket Sans Medium"/>
              </a:rPr>
              <a:t>고품질</a:t>
            </a:r>
            <a:r>
              <a:rPr lang="en-US" sz="1700" b="0" i="0" u="none" strike="noStrike">
                <a:solidFill>
                  <a:srgbClr val="FFFFFF"/>
                </a:solidFill>
                <a:latin typeface="Gmarket Sans Medium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Gmarket Sans Medium"/>
              </a:rPr>
              <a:t>마킹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00" y="7772400"/>
            <a:ext cx="2603500" cy="800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300" y="8750300"/>
            <a:ext cx="635000" cy="673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8699500"/>
            <a:ext cx="774700" cy="774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8400" y="8699500"/>
            <a:ext cx="787400" cy="7874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048000" y="9575800"/>
            <a:ext cx="21336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700" b="0" i="0" u="none" strike="noStrike">
                <a:solidFill>
                  <a:srgbClr val="CE2900"/>
                </a:solidFill>
                <a:ea typeface="Pretendard SemiBold"/>
              </a:rPr>
              <a:t>검증된</a:t>
            </a:r>
            <a:r>
              <a:rPr lang="en-US" sz="1700" b="0" i="0" u="none" strike="noStrike">
                <a:solidFill>
                  <a:srgbClr val="CE2900"/>
                </a:solidFill>
                <a:latin typeface="Pretendard SemiBold"/>
              </a:rPr>
              <a:t> </a:t>
            </a:r>
            <a:r>
              <a:rPr lang="ko-KR" sz="1700" b="0" i="0" u="none" strike="noStrike">
                <a:solidFill>
                  <a:srgbClr val="CE2900"/>
                </a:solidFill>
                <a:ea typeface="Pretendard SemiBold"/>
              </a:rPr>
              <a:t>내구성</a:t>
            </a:r>
          </a:p>
          <a:p>
            <a:pPr lvl="0" algn="ctr">
              <a:lnSpc>
                <a:spcPct val="99600"/>
              </a:lnSpc>
            </a:pP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장기간</a:t>
            </a: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안정적</a:t>
            </a: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성능</a:t>
            </a: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보장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37200" y="9575800"/>
            <a:ext cx="25019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700" b="0" i="0" u="none" strike="noStrike">
                <a:solidFill>
                  <a:srgbClr val="CE2900"/>
                </a:solidFill>
                <a:ea typeface="Pretendard SemiBold"/>
              </a:rPr>
              <a:t>전국</a:t>
            </a:r>
            <a:r>
              <a:rPr lang="en-US" sz="1700" b="0" i="0" u="none" strike="noStrike">
                <a:solidFill>
                  <a:srgbClr val="CE2900"/>
                </a:solidFill>
                <a:latin typeface="Pretendard SemiBold"/>
              </a:rPr>
              <a:t> </a:t>
            </a:r>
            <a:r>
              <a:rPr lang="ko-KR" sz="1700" b="0" i="0" u="none" strike="noStrike">
                <a:solidFill>
                  <a:srgbClr val="CE2900"/>
                </a:solidFill>
                <a:ea typeface="Pretendard SemiBold"/>
              </a:rPr>
              <a:t>서비스망</a:t>
            </a:r>
            <a:r>
              <a:rPr lang="en-US" sz="1700" b="0" i="0" u="none" strike="noStrike">
                <a:solidFill>
                  <a:srgbClr val="CE2900"/>
                </a:solidFill>
                <a:latin typeface="Pretendard SemiBold"/>
              </a:rPr>
              <a:t> </a:t>
            </a:r>
            <a:r>
              <a:rPr lang="ko-KR" sz="1700" b="0" i="0" u="none" strike="noStrike">
                <a:solidFill>
                  <a:srgbClr val="CE2900"/>
                </a:solidFill>
                <a:ea typeface="Pretendard SemiBold"/>
              </a:rPr>
              <a:t>지원</a:t>
            </a:r>
          </a:p>
          <a:p>
            <a:pPr lvl="0" algn="ctr">
              <a:lnSpc>
                <a:spcPct val="99600"/>
              </a:lnSpc>
            </a:pP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신속</a:t>
            </a: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대응</a:t>
            </a: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·</a:t>
            </a: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전문</a:t>
            </a: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엔지니어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5600" y="9575800"/>
            <a:ext cx="21209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700" b="0" i="0" u="none" strike="noStrike">
                <a:solidFill>
                  <a:srgbClr val="CE2900"/>
                </a:solidFill>
                <a:ea typeface="Pretendard SemiBold"/>
              </a:rPr>
              <a:t>합리적인</a:t>
            </a:r>
            <a:r>
              <a:rPr lang="en-US" sz="1700" b="0" i="0" u="none" strike="noStrike">
                <a:solidFill>
                  <a:srgbClr val="CE2900"/>
                </a:solidFill>
                <a:latin typeface="Pretendard SemiBold"/>
              </a:rPr>
              <a:t> </a:t>
            </a:r>
            <a:r>
              <a:rPr lang="ko-KR" sz="1700" b="0" i="0" u="none" strike="noStrike">
                <a:solidFill>
                  <a:srgbClr val="CE2900"/>
                </a:solidFill>
                <a:ea typeface="Pretendard SemiBold"/>
              </a:rPr>
              <a:t>가격</a:t>
            </a:r>
          </a:p>
          <a:p>
            <a:pPr lvl="0" algn="ctr">
              <a:lnSpc>
                <a:spcPct val="99600"/>
              </a:lnSpc>
            </a:pP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가격</a:t>
            </a: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부담</a:t>
            </a: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 ↓ </a:t>
            </a: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성능</a:t>
            </a: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Pretendard Regular"/>
              </a:rPr>
              <a:t>유지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7800" y="342900"/>
            <a:ext cx="1295400" cy="1270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8400" y="787400"/>
            <a:ext cx="1803400" cy="6350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6591300" y="698500"/>
            <a:ext cx="1155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1200" b="0" i="0" u="none" strike="noStrike" spc="-100">
                <a:solidFill>
                  <a:srgbClr val="131313"/>
                </a:solidFill>
                <a:ea typeface="Pretendard Medium"/>
              </a:rPr>
              <a:t>국내</a:t>
            </a:r>
            <a:r>
              <a:rPr lang="en-US" sz="1200" b="0" i="0" u="none" strike="noStrike" spc="-100">
                <a:solidFill>
                  <a:srgbClr val="131313"/>
                </a:solidFill>
                <a:latin typeface="Pretendard Medium"/>
              </a:rPr>
              <a:t> </a:t>
            </a:r>
            <a:r>
              <a:rPr lang="ko-KR" sz="1200" b="0" i="0" u="none" strike="noStrike" spc="-100">
                <a:solidFill>
                  <a:srgbClr val="131313"/>
                </a:solidFill>
                <a:ea typeface="Pretendard Medium"/>
              </a:rPr>
              <a:t>제조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A4C439A-7334-9060-8A74-03D09CAC9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6561852"/>
            <a:ext cx="5131666" cy="1343898"/>
          </a:xfrm>
          <a:prstGeom prst="rect">
            <a:avLst/>
          </a:prstGeom>
        </p:spPr>
      </p:pic>
      <p:pic>
        <p:nvPicPr>
          <p:cNvPr id="4" name="그림 3" descr="전자제품, 전자 기기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703F3F-2246-E060-5336-8FA733A8A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819150"/>
            <a:ext cx="4161531" cy="202160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930900" y="6369050"/>
            <a:ext cx="14986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sz="1400" b="1" i="0" u="none" strike="noStrike" dirty="0">
                <a:solidFill>
                  <a:srgbClr val="000000"/>
                </a:solidFill>
                <a:latin typeface="Gmarket Sans Medium"/>
              </a:rPr>
              <a:t>2D Drawings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1511300"/>
            <a:ext cx="31750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00" y="1962150"/>
            <a:ext cx="31750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" y="1066800"/>
            <a:ext cx="241300" cy="3810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00100" y="1155700"/>
            <a:ext cx="3746500" cy="965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200000"/>
              </a:lnSpc>
            </a:pP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빠른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설치와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간단하고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쉬운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사용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방법</a:t>
            </a:r>
          </a:p>
          <a:p>
            <a:pPr lvl="0" algn="l">
              <a:lnSpc>
                <a:spcPct val="200000"/>
              </a:lnSpc>
            </a:pP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다양한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표현과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자유로운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데이터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편집</a:t>
            </a:r>
          </a:p>
          <a:p>
            <a:pPr lvl="0" algn="l">
              <a:lnSpc>
                <a:spcPct val="200000"/>
              </a:lnSpc>
            </a:pP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소모품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교체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없는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간편한</a:t>
            </a:r>
            <a:r>
              <a:rPr lang="en-US" sz="1400" b="0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0" i="0" u="none" strike="noStrike" dirty="0">
                <a:solidFill>
                  <a:srgbClr val="000000"/>
                </a:solidFill>
                <a:ea typeface="Gmarket Sans Medium"/>
              </a:rPr>
              <a:t>유지보수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105857"/>
              </p:ext>
            </p:extLst>
          </p:nvPr>
        </p:nvGraphicFramePr>
        <p:xfrm>
          <a:off x="508000" y="2952750"/>
          <a:ext cx="7112000" cy="3048000"/>
        </p:xfrm>
        <a:graphic>
          <a:graphicData uri="http://schemas.openxmlformats.org/drawingml/2006/table">
            <a:tbl>
              <a:tblPr/>
              <a:tblGrid>
                <a:gridCol w="147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구분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latin typeface="Gmarket Sans Light"/>
                        </a:rPr>
                        <a:t>U 150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출력</a:t>
                      </a: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Gmarket Sans Medium"/>
                        </a:rPr>
                        <a:t> </a:t>
                      </a: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파워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5W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레이저</a:t>
                      </a: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Gmarket Sans Medium"/>
                        </a:rPr>
                        <a:t> </a:t>
                      </a: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파장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355nm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펄스</a:t>
                      </a: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Gmarket Sans Medium"/>
                        </a:rPr>
                        <a:t> </a:t>
                      </a: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사양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20kHz~150kHz</a:t>
                      </a: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마킹</a:t>
                      </a: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Gmarket Sans Medium"/>
                        </a:rPr>
                        <a:t> </a:t>
                      </a: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스피드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4000mm/s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마킹</a:t>
                      </a: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Gmarket Sans Medium"/>
                        </a:rPr>
                        <a:t> </a:t>
                      </a: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정밀도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78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±0.001mm</a:t>
                      </a:r>
                      <a:endParaRPr lang="en-US" sz="1100" b="0" dirty="0">
                        <a:latin typeface="G마켓 산스 TTF Light" panose="02000000000000000000" pitchFamily="2" charset="-127"/>
                        <a:ea typeface="G마켓 산스 TTF Light" panose="02000000000000000000" pitchFamily="2" charset="-127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렌즈</a:t>
                      </a: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Gmarket Sans Medium"/>
                        </a:rPr>
                        <a:t> </a:t>
                      </a: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옵션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110x110mm ~ 220x220mm 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(Standard 110x110mm)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 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작동</a:t>
                      </a: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Gmarket Sans Medium"/>
                        </a:rPr>
                        <a:t> </a:t>
                      </a: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환경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0℃~40℃ /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습도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 10~80%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냉각</a:t>
                      </a: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Gmarket Sans Medium"/>
                        </a:rPr>
                        <a:t> </a:t>
                      </a: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방식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공랭식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>
                          <a:solidFill>
                            <a:srgbClr val="FFFFFF"/>
                          </a:solidFill>
                          <a:ea typeface="Gmarket Sans Medium"/>
                        </a:rPr>
                        <a:t>무게</a:t>
                      </a: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30.5kg [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컨트롤러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 : 15kg,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마킹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·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헤드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 : 15.5kg]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 dirty="0">
                          <a:solidFill>
                            <a:srgbClr val="FFFFFF"/>
                          </a:solidFill>
                          <a:ea typeface="Gmarket Sans Medium"/>
                        </a:rPr>
                        <a:t>인터페이스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이더넷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[TCP/IP],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센서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,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확장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 IO, </a:t>
                      </a:r>
                      <a:r>
                        <a:rPr lang="ko-KR" sz="1000" b="1" i="0" u="none" strike="noStrike" dirty="0" err="1">
                          <a:solidFill>
                            <a:srgbClr val="000000"/>
                          </a:solidFill>
                          <a:ea typeface="Gmarket Sans Light"/>
                        </a:rPr>
                        <a:t>인터락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 dirty="0">
                          <a:solidFill>
                            <a:srgbClr val="FFFFFF"/>
                          </a:solidFill>
                          <a:ea typeface="Gmarket Sans Medium"/>
                        </a:rPr>
                        <a:t>메시지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latin typeface="Gmarket Sans Medium"/>
                        </a:rPr>
                        <a:t> </a:t>
                      </a:r>
                      <a:r>
                        <a:rPr lang="ko-KR" sz="1000" b="1" i="0" u="none" strike="noStrike" dirty="0">
                          <a:solidFill>
                            <a:srgbClr val="FFFFFF"/>
                          </a:solidFill>
                          <a:ea typeface="Gmarket Sans Medium"/>
                        </a:rPr>
                        <a:t>유형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7820"/>
                        </a:lnSpc>
                        <a:defRPr/>
                      </a:pP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다양한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폰트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,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일련번호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,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날짜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및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시간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, 1D/2D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바코드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,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사진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/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벡터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Gmarket Sans Light"/>
                        </a:rPr>
                        <a:t> </a:t>
                      </a:r>
                      <a:r>
                        <a:rPr lang="ko-KR" sz="1000" b="1" i="0" u="none" strike="noStrike" dirty="0">
                          <a:solidFill>
                            <a:srgbClr val="000000"/>
                          </a:solidFill>
                          <a:ea typeface="Gmarket Sans Light"/>
                        </a:rPr>
                        <a:t>파일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6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775" y="6889750"/>
            <a:ext cx="1790700" cy="2006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4950" y="7788275"/>
            <a:ext cx="3873500" cy="10414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08000" y="2571750"/>
            <a:ext cx="14986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1400" b="1" i="0" u="none" strike="noStrike" dirty="0">
                <a:solidFill>
                  <a:srgbClr val="000000"/>
                </a:solidFill>
                <a:latin typeface="Gmarket Sans Medium"/>
              </a:rPr>
              <a:t>Specification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8600" y="393700"/>
            <a:ext cx="4978400" cy="4572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444500" y="438150"/>
            <a:ext cx="4076700" cy="33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latin typeface="Gmarket Sans Medium"/>
              </a:rPr>
              <a:t>Advantages of INFINI 1 Series</a:t>
            </a:r>
          </a:p>
        </p:txBody>
      </p:sp>
      <p:pic>
        <p:nvPicPr>
          <p:cNvPr id="77" name="Picture 2">
            <a:extLst>
              <a:ext uri="{FF2B5EF4-FFF2-40B4-BE49-F238E27FC236}">
                <a16:creationId xmlns:a16="http://schemas.microsoft.com/office/drawing/2014/main" id="{13F35D84-0220-0188-971A-F1CF8E0331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300" y="9296400"/>
            <a:ext cx="787400" cy="787400"/>
          </a:xfrm>
          <a:prstGeom prst="rect">
            <a:avLst/>
          </a:prstGeom>
        </p:spPr>
      </p:pic>
      <p:sp>
        <p:nvSpPr>
          <p:cNvPr id="78" name="TextBox 8">
            <a:extLst>
              <a:ext uri="{FF2B5EF4-FFF2-40B4-BE49-F238E27FC236}">
                <a16:creationId xmlns:a16="http://schemas.microsoft.com/office/drawing/2014/main" id="{DC1DBA91-B1DB-0942-FDDD-1BAC87A38546}"/>
              </a:ext>
            </a:extLst>
          </p:cNvPr>
          <p:cNvSpPr txBox="1"/>
          <p:nvPr/>
        </p:nvSpPr>
        <p:spPr>
          <a:xfrm>
            <a:off x="444500" y="9626600"/>
            <a:ext cx="16891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400" b="1" i="0" u="none" strike="noStrike">
                <a:solidFill>
                  <a:srgbClr val="000000"/>
                </a:solidFill>
                <a:ea typeface="Gmarket Sans Medium"/>
              </a:rPr>
              <a:t>대주</a:t>
            </a:r>
            <a:r>
              <a:rPr lang="en-US" sz="1400" b="1" i="0" u="none" strike="noStrike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1400" b="1" i="0" u="none" strike="noStrike">
                <a:solidFill>
                  <a:srgbClr val="000000"/>
                </a:solidFill>
                <a:ea typeface="Gmarket Sans Medium"/>
              </a:rPr>
              <a:t>엔지니어링</a:t>
            </a:r>
            <a:r>
              <a:rPr lang="en-US" sz="1400" b="1" i="0" u="none" strike="noStrike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sz="1400" b="1" i="0" u="none" strike="noStrike">
                <a:solidFill>
                  <a:srgbClr val="000000"/>
                </a:solidFill>
                <a:ea typeface="Gmarket Sans Medium"/>
              </a:rPr>
              <a:t>주</a:t>
            </a:r>
            <a:r>
              <a:rPr lang="en-US" sz="1400" b="1" i="0" u="none" strike="noStrike">
                <a:solidFill>
                  <a:srgbClr val="000000"/>
                </a:solidFill>
                <a:latin typeface="Gmarket Sans Medium"/>
              </a:rPr>
              <a:t>)</a:t>
            </a:r>
          </a:p>
        </p:txBody>
      </p:sp>
      <p:sp>
        <p:nvSpPr>
          <p:cNvPr id="79" name="TextBox 9">
            <a:extLst>
              <a:ext uri="{FF2B5EF4-FFF2-40B4-BE49-F238E27FC236}">
                <a16:creationId xmlns:a16="http://schemas.microsoft.com/office/drawing/2014/main" id="{99E46D93-6A65-02A8-23D3-0117C48BF9EA}"/>
              </a:ext>
            </a:extLst>
          </p:cNvPr>
          <p:cNvSpPr txBox="1"/>
          <p:nvPr/>
        </p:nvSpPr>
        <p:spPr>
          <a:xfrm>
            <a:off x="444500" y="9918700"/>
            <a:ext cx="6680200" cy="15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700" b="0" i="0" u="none" strike="noStrike">
                <a:solidFill>
                  <a:srgbClr val="000000"/>
                </a:solidFill>
                <a:latin typeface="Gmarket Sans Medium"/>
              </a:rPr>
              <a:t>Taechu Engineering Co.,LTD</a:t>
            </a:r>
            <a:r>
              <a:rPr lang="en-US" sz="900" b="0" i="0" u="none" strike="noStrike">
                <a:solidFill>
                  <a:srgbClr val="000000"/>
                </a:solidFill>
                <a:latin typeface="Gmarket Sans Medium"/>
              </a:rPr>
              <a:t>            </a:t>
            </a:r>
            <a:r>
              <a:rPr lang="ko-KR" sz="900" b="0" i="0" u="none" strike="noStrike">
                <a:solidFill>
                  <a:srgbClr val="000000"/>
                </a:solidFill>
                <a:ea typeface="Gmarket Sans Medium"/>
              </a:rPr>
              <a:t>경기도</a:t>
            </a:r>
            <a:r>
              <a:rPr lang="en-US" sz="900" b="0" i="0" u="none" strike="noStrike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900" b="0" i="0" u="none" strike="noStrike">
                <a:solidFill>
                  <a:srgbClr val="000000"/>
                </a:solidFill>
                <a:ea typeface="Gmarket Sans Medium"/>
              </a:rPr>
              <a:t>화성시</a:t>
            </a:r>
            <a:r>
              <a:rPr lang="en-US" sz="900" b="0" i="0" u="none" strike="noStrike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900" b="0" i="0" u="none" strike="noStrike">
                <a:solidFill>
                  <a:srgbClr val="000000"/>
                </a:solidFill>
                <a:ea typeface="Gmarket Sans Medium"/>
              </a:rPr>
              <a:t>정남면</a:t>
            </a:r>
            <a:r>
              <a:rPr lang="en-US" sz="900" b="0" i="0" u="none" strike="noStrike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sz="900" b="0" i="0" u="none" strike="noStrike">
                <a:solidFill>
                  <a:srgbClr val="000000"/>
                </a:solidFill>
                <a:ea typeface="Gmarket Sans Medium"/>
              </a:rPr>
              <a:t>덕절창말길</a:t>
            </a:r>
            <a:r>
              <a:rPr lang="en-US" sz="900" b="0" i="0" u="none" strike="noStrike">
                <a:solidFill>
                  <a:srgbClr val="000000"/>
                </a:solidFill>
                <a:latin typeface="Gmarket Sans Medium"/>
              </a:rPr>
              <a:t> 1  T. 031-359-9601  F. 031-359-9602 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174</Words>
  <Application>Microsoft Office PowerPoint</Application>
  <PresentationFormat>사용자 지정</PresentationFormat>
  <Paragraphs>43</Paragraphs>
  <Slides>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14" baseType="lpstr">
      <vt:lpstr>G마켓 산스 TTF Light</vt:lpstr>
      <vt:lpstr>Calibri</vt:lpstr>
      <vt:lpstr>Gong Gothic Light</vt:lpstr>
      <vt:lpstr>Arial</vt:lpstr>
      <vt:lpstr>Gmarket Sans Light</vt:lpstr>
      <vt:lpstr>Pretendard Medium</vt:lpstr>
      <vt:lpstr>Pretendard SemiBold</vt:lpstr>
      <vt:lpstr>Gong Gothic Bold</vt:lpstr>
      <vt:lpstr>Gmarket Sans Medium</vt:lpstr>
      <vt:lpstr>맑은 고딕</vt:lpstr>
      <vt:lpstr>Pretendard Regular</vt:lpstr>
      <vt:lpstr>Office Theme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이 동훈</cp:lastModifiedBy>
  <cp:revision>25</cp:revision>
  <dcterms:created xsi:type="dcterms:W3CDTF">2006-08-16T00:00:00Z</dcterms:created>
  <dcterms:modified xsi:type="dcterms:W3CDTF">2025-11-12T03:09:01Z</dcterms:modified>
</cp:coreProperties>
</file>